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pen Sans" panose="020B0604020202020204" charset="0"/>
      <p:regular r:id="rId12"/>
      <p:bold r:id="rId13"/>
      <p:italic r:id="rId14"/>
      <p:boldItalic r:id="rId15"/>
    </p:embeddedFont>
    <p:embeddedFont>
      <p:font typeface="PT Sans Narrow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065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bK9h12Qdv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Musical Form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9/14/17 • Part 1, Section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731300" y="900425"/>
            <a:ext cx="4309800" cy="3519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Associated with shape, structure, organization, and coherence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b="1" dirty="0"/>
              <a:t>Form:  the organization of musical elements in time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All parts of a composition are related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Form becomes clearer as we develop awareness &amp; recall parts through repeated listenings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Not all music can be divided easily because music is continuous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Techniques that Create Form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504825"/>
            <a:ext cx="8520600" cy="306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We already explored form when discussing phrases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Ex - Over the Rainbow, Home on the Range, Mary Had a Little Lamb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b="1"/>
              <a:t>Lowercase letters represented short phrases or sections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b="1"/>
              <a:t>Capital letters represent longer sections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Compositions may have same form, but be different in all other aspects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Technique #1 - Repetition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4294967295"/>
          </p:nvPr>
        </p:nvSpPr>
        <p:spPr>
          <a:xfrm>
            <a:off x="304800" y="2571750"/>
            <a:ext cx="8520600" cy="181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</a:pPr>
            <a:r>
              <a:rPr lang="en" b="1" dirty="0">
                <a:solidFill>
                  <a:schemeClr val="lt1"/>
                </a:solidFill>
              </a:rPr>
              <a:t>Repeated</a:t>
            </a:r>
            <a:r>
              <a:rPr lang="en" dirty="0">
                <a:solidFill>
                  <a:schemeClr val="lt1"/>
                </a:solidFill>
              </a:rPr>
              <a:t>; melody is engraved in memory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</a:pPr>
            <a:r>
              <a:rPr lang="en" b="1" dirty="0">
                <a:solidFill>
                  <a:schemeClr val="lt1"/>
                </a:solidFill>
              </a:rPr>
              <a:t>Creates a sense of unity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</a:pPr>
            <a:r>
              <a:rPr lang="en" dirty="0">
                <a:solidFill>
                  <a:schemeClr val="lt1"/>
                </a:solidFill>
              </a:rPr>
              <a:t>Appeals to the pleasure we get in recognizing &amp; remembering something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i="1" dirty="0">
                <a:solidFill>
                  <a:schemeClr val="lt1"/>
                </a:solidFill>
              </a:rPr>
              <a:t>Are You Sleeping, Brother John?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Technique #2 - Contrast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4294967295"/>
          </p:nvPr>
        </p:nvSpPr>
        <p:spPr>
          <a:xfrm>
            <a:off x="209675" y="2762925"/>
            <a:ext cx="8831400" cy="2175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655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500" b="1" dirty="0">
                <a:solidFill>
                  <a:schemeClr val="lt1"/>
                </a:solidFill>
              </a:rPr>
              <a:t>Provides variety; creates forward motion, conflict &amp; change of mood</a:t>
            </a:r>
          </a:p>
          <a:p>
            <a:pPr marL="914400" lvl="1" indent="-33655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500" dirty="0">
                <a:solidFill>
                  <a:schemeClr val="lt1"/>
                </a:solidFill>
              </a:rPr>
              <a:t>Opposition (loud/soft, fast/slow, strings/woodwinds) propels &amp; develops musical ideas</a:t>
            </a:r>
          </a:p>
          <a:p>
            <a:pPr marL="457200" lvl="0" indent="-33655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500" dirty="0">
                <a:solidFill>
                  <a:schemeClr val="lt1"/>
                </a:solidFill>
              </a:rPr>
              <a:t>Sometimes opposing ideas will have common element that establishes a sense of continuity (contrast between black/white vs. black/grey)</a:t>
            </a:r>
          </a:p>
          <a:p>
            <a:pPr marL="457200" lvl="0" indent="-33655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500" dirty="0">
                <a:solidFill>
                  <a:schemeClr val="lt1"/>
                </a:solidFill>
              </a:rPr>
              <a:t>Emphasize one musical idea that’s powerful/exciting by contrasting it with another that’s calm/lyrical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Technique #3 - Variation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4294967295"/>
          </p:nvPr>
        </p:nvSpPr>
        <p:spPr>
          <a:xfrm>
            <a:off x="311700" y="2799950"/>
            <a:ext cx="8520600" cy="213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lang="en" b="1" dirty="0">
                <a:solidFill>
                  <a:schemeClr val="lt1"/>
                </a:solidFill>
              </a:rPr>
              <a:t>Keeping some elements of a musical idea while changing others provides unity &amp; variety at the same time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800" dirty="0">
                <a:solidFill>
                  <a:schemeClr val="lt1"/>
                </a:solidFill>
              </a:rPr>
              <a:t>Some features will be retained &amp; others will be changed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dirty="0">
                <a:solidFill>
                  <a:schemeClr val="lt1"/>
                </a:solidFill>
              </a:rPr>
              <a:t>A whole composition can be created from a series of variatoins on a single musical idea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513525" y="123325"/>
            <a:ext cx="3479100" cy="41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 u="sng">
                <a:solidFill>
                  <a:schemeClr val="accent5"/>
                </a:solidFill>
                <a:latin typeface="PT Sans Narrow"/>
                <a:ea typeface="PT Sans Narrow"/>
                <a:cs typeface="PT Sans Narrow"/>
                <a:sym typeface="PT Sans Narrow"/>
                <a:hlinkClick r:id="rId3"/>
              </a:rPr>
              <a:t>https://www.youtube.com/watch?v=9bK9h12Qdvs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Types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of Musical Form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04800" y="209550"/>
            <a:ext cx="37464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Ternary (3-part) Form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047750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400" dirty="0"/>
              <a:t>During the last few centuries, Ternary form has probably been used most often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b="1" dirty="0"/>
              <a:t>A B A form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400" dirty="0"/>
              <a:t>A and B can have any kind of contrast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dirty="0"/>
              <a:t>Can be equal/unequal lengths, can return to A in any way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400" b="1" dirty="0"/>
              <a:t>Sections of A B A can be subdivided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 b="1" dirty="0"/>
              <a:t>	</a:t>
            </a:r>
            <a:r>
              <a:rPr lang="en" sz="1400" dirty="0"/>
              <a:t>da’capo arias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400" b="1" dirty="0"/>
              <a:t>Subsection: Small section within a larger section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400" dirty="0"/>
              <a:t>Listeners may mistake subsection b within the first A for the arrival of B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dirty="0"/>
              <a:t>As music progresses, the greater contrast heard at B will make it clear that b is a subsection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l="10711" t="19031" r="10293" b="18857"/>
          <a:stretch/>
        </p:blipFill>
        <p:spPr>
          <a:xfrm>
            <a:off x="5281449" y="2751174"/>
            <a:ext cx="2981224" cy="86342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4711800" y="348125"/>
            <a:ext cx="4120500" cy="80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b="1" i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Dance of the Reed Pipes</a:t>
            </a:r>
            <a:r>
              <a:rPr lang="en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 from </a:t>
            </a:r>
            <a:r>
              <a:rPr lang="en" b="1" i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lang="en" b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b="1" i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Nutcracker</a:t>
            </a:r>
          </a:p>
          <a:p>
            <a:pPr lvl="0" algn="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" b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Peter Ilyich Tchaikovsky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795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Binary (2-part) Form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63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 sz="1800" b="1"/>
              <a:t>A B </a:t>
            </a:r>
            <a:r>
              <a:rPr lang="en" b="1"/>
              <a:t>f</a:t>
            </a:r>
            <a:r>
              <a:rPr lang="en" sz="1800" b="1"/>
              <a:t>orm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Typically, compositions in 2-part form will repeat both parts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/>
              <a:t>A A B B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600"/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b="1"/>
              <a:t>Gives a sense of statement (A) and counterstatement (B)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Is also often divided into subsections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 l="7697" t="17899" b="13362"/>
          <a:stretch/>
        </p:blipFill>
        <p:spPr>
          <a:xfrm>
            <a:off x="2701275" y="2252850"/>
            <a:ext cx="1626002" cy="47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4662450" y="348125"/>
            <a:ext cx="4169700" cy="80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 i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Bourrée from Suite in E Minor for Lute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By </a:t>
            </a:r>
            <a:r>
              <a:rPr lang="en" b="1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Johann Sebastian Bach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(16:9)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Open Sans</vt:lpstr>
      <vt:lpstr>PT Sans Narrow</vt:lpstr>
      <vt:lpstr>Tropic</vt:lpstr>
      <vt:lpstr>Musical Form</vt:lpstr>
      <vt:lpstr>Form</vt:lpstr>
      <vt:lpstr>Techniques that Create Form</vt:lpstr>
      <vt:lpstr>Technique #1 - Repetition</vt:lpstr>
      <vt:lpstr>Technique #2 - Contrast</vt:lpstr>
      <vt:lpstr>Technique #3 - Variation</vt:lpstr>
      <vt:lpstr>Two Types</vt:lpstr>
      <vt:lpstr>Ternary (3-part) Form</vt:lpstr>
      <vt:lpstr>Binary (2-part)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Form</dc:title>
  <dc:creator>Mikayla Somers</dc:creator>
  <cp:lastModifiedBy>Mikayla Somers</cp:lastModifiedBy>
  <cp:revision>1</cp:revision>
  <dcterms:modified xsi:type="dcterms:W3CDTF">2017-09-20T16:42:46Z</dcterms:modified>
</cp:coreProperties>
</file>