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embeddedFontLst>
    <p:embeddedFont>
      <p:font typeface="Raleway" panose="020B0604020202020204" charset="0"/>
      <p:regular r:id="rId8"/>
      <p:bold r:id="rId9"/>
      <p:italic r:id="rId10"/>
      <p:boldItalic r:id="rId11"/>
    </p:embeddedFont>
    <p:embeddedFont>
      <p:font typeface="Source Sans Pro" panose="020B0604020202020204" charset="0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90" y="-5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font" Target="fonts/font8.fntdata"/><Relationship Id="rId10" Type="http://schemas.openxmlformats.org/officeDocument/2006/relationships/font" Target="fonts/font3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8940427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4200"/>
            </a:lvl1pPr>
            <a:lvl2pPr lvl="1">
              <a:spcBef>
                <a:spcPts val="0"/>
              </a:spcBef>
              <a:buSzPct val="100000"/>
              <a:defRPr sz="4200"/>
            </a:lvl2pPr>
            <a:lvl3pPr lvl="2">
              <a:spcBef>
                <a:spcPts val="0"/>
              </a:spcBef>
              <a:buSzPct val="100000"/>
              <a:defRPr sz="4200"/>
            </a:lvl3pPr>
            <a:lvl4pPr lvl="3">
              <a:spcBef>
                <a:spcPts val="0"/>
              </a:spcBef>
              <a:buSzPct val="100000"/>
              <a:defRPr sz="4200"/>
            </a:lvl4pPr>
            <a:lvl5pPr lvl="4">
              <a:spcBef>
                <a:spcPts val="0"/>
              </a:spcBef>
              <a:buSzPct val="100000"/>
              <a:defRPr sz="4200"/>
            </a:lvl5pPr>
            <a:lvl6pPr lvl="5">
              <a:spcBef>
                <a:spcPts val="0"/>
              </a:spcBef>
              <a:buSzPct val="100000"/>
              <a:defRPr sz="4200"/>
            </a:lvl6pPr>
            <a:lvl7pPr lvl="6">
              <a:spcBef>
                <a:spcPts val="0"/>
              </a:spcBef>
              <a:buSzPct val="100000"/>
              <a:defRPr sz="4200"/>
            </a:lvl7pPr>
            <a:lvl8pPr lvl="7">
              <a:spcBef>
                <a:spcPts val="0"/>
              </a:spcBef>
              <a:buSzPct val="100000"/>
              <a:defRPr sz="4200"/>
            </a:lvl8pPr>
            <a:lvl9pPr lvl="8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311700" y="743001"/>
            <a:ext cx="8520600" cy="20064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311700" y="2845182"/>
            <a:ext cx="8520600" cy="1300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85875" y="1714500"/>
            <a:ext cx="8183700" cy="785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3600"/>
            </a:lvl1pPr>
            <a:lvl2pPr lvl="1">
              <a:spcBef>
                <a:spcPts val="0"/>
              </a:spcBef>
              <a:buSzPct val="100000"/>
              <a:defRPr sz="3600"/>
            </a:lvl2pPr>
            <a:lvl3pPr lvl="2">
              <a:spcBef>
                <a:spcPts val="0"/>
              </a:spcBef>
              <a:buSzPct val="100000"/>
              <a:defRPr sz="3600"/>
            </a:lvl3pPr>
            <a:lvl4pPr lvl="3">
              <a:spcBef>
                <a:spcPts val="0"/>
              </a:spcBef>
              <a:buSzPct val="100000"/>
              <a:defRPr sz="3600"/>
            </a:lvl4pPr>
            <a:lvl5pPr lvl="4">
              <a:spcBef>
                <a:spcPts val="0"/>
              </a:spcBef>
              <a:buSzPct val="100000"/>
              <a:defRPr sz="3600"/>
            </a:lvl5pPr>
            <a:lvl6pPr lvl="5">
              <a:spcBef>
                <a:spcPts val="0"/>
              </a:spcBef>
              <a:buSzPct val="100000"/>
              <a:defRPr sz="3600"/>
            </a:lvl6pPr>
            <a:lvl7pPr lvl="6">
              <a:spcBef>
                <a:spcPts val="0"/>
              </a:spcBef>
              <a:buSzPct val="100000"/>
              <a:defRPr sz="3600"/>
            </a:lvl7pPr>
            <a:lvl8pPr lvl="7">
              <a:spcBef>
                <a:spcPts val="0"/>
              </a:spcBef>
              <a:buSzPct val="100000"/>
              <a:defRPr sz="3600"/>
            </a:lvl8pPr>
            <a:lvl9pPr lvl="8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2"/>
        </a:solid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4636800" y="80700"/>
            <a:ext cx="4426500" cy="4982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39" name="Shape 3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265500" y="1181700"/>
            <a:ext cx="4045200" cy="15336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3800"/>
            </a:lvl1pPr>
            <a:lvl2pPr lvl="1" algn="ctr">
              <a:spcBef>
                <a:spcPts val="0"/>
              </a:spcBef>
              <a:buSzPct val="100000"/>
              <a:defRPr sz="3800"/>
            </a:lvl2pPr>
            <a:lvl3pPr lvl="2" algn="ctr">
              <a:spcBef>
                <a:spcPts val="0"/>
              </a:spcBef>
              <a:buSzPct val="100000"/>
              <a:defRPr sz="3800"/>
            </a:lvl3pPr>
            <a:lvl4pPr lvl="3" algn="ctr">
              <a:spcBef>
                <a:spcPts val="0"/>
              </a:spcBef>
              <a:buSzPct val="100000"/>
              <a:defRPr sz="3800"/>
            </a:lvl4pPr>
            <a:lvl5pPr lvl="4" algn="ctr">
              <a:spcBef>
                <a:spcPts val="0"/>
              </a:spcBef>
              <a:buSzPct val="100000"/>
              <a:defRPr sz="3800"/>
            </a:lvl5pPr>
            <a:lvl6pPr lvl="5" algn="ctr">
              <a:spcBef>
                <a:spcPts val="0"/>
              </a:spcBef>
              <a:buSzPct val="100000"/>
              <a:defRPr sz="3800"/>
            </a:lvl6pPr>
            <a:lvl7pPr lvl="6" algn="ctr">
              <a:spcBef>
                <a:spcPts val="0"/>
              </a:spcBef>
              <a:buSzPct val="100000"/>
              <a:defRPr sz="3800"/>
            </a:lvl7pPr>
            <a:lvl8pPr lvl="7" algn="ctr">
              <a:spcBef>
                <a:spcPts val="0"/>
              </a:spcBef>
              <a:buSzPct val="100000"/>
              <a:defRPr sz="3800"/>
            </a:lvl8pPr>
            <a:lvl9pPr lvl="8" algn="ctr">
              <a:spcBef>
                <a:spcPts val="0"/>
              </a:spcBef>
              <a:buSzPct val="100000"/>
              <a:defRPr sz="38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plum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buFont typeface="Source Sans Pro"/>
              <a:buChar char="●"/>
              <a:defRPr sz="18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Char char="●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Char char="●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  <a:endParaRPr lang="en" sz="1000">
              <a:solidFill>
                <a:schemeClr val="lt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Elements of Opera</a:t>
            </a:r>
          </a:p>
        </p:txBody>
      </p:sp>
      <p:sp>
        <p:nvSpPr>
          <p:cNvPr id="59" name="Shape 59"/>
          <p:cNvSpPr txBox="1">
            <a:spLocks noGrp="1"/>
          </p:cNvSpPr>
          <p:nvPr>
            <p:ph type="subTitle" idx="1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Part 4, Section 5  -  10/24/17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About Opera</a:t>
            </a:r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42900" rtl="0">
              <a:lnSpc>
                <a:spcPct val="100000"/>
              </a:lnSpc>
              <a:spcBef>
                <a:spcPts val="0"/>
              </a:spcBef>
            </a:pPr>
            <a:r>
              <a:rPr lang="en" sz="1400" b="1" dirty="0"/>
              <a:t>Opera:  Drama that is sung to orchestral accompaniment</a:t>
            </a:r>
          </a:p>
          <a:p>
            <a:pPr marL="914400" lvl="1" indent="-342900" rtl="0">
              <a:lnSpc>
                <a:spcPct val="100000"/>
              </a:lnSpc>
              <a:spcBef>
                <a:spcPts val="0"/>
              </a:spcBef>
              <a:buSzPct val="100000"/>
            </a:pPr>
            <a:r>
              <a:rPr lang="en" dirty="0"/>
              <a:t>Characters &amp; Plot are revealed through song</a:t>
            </a:r>
          </a:p>
          <a:p>
            <a:pPr marL="457200" lvl="0" indent="-342900" rtl="0">
              <a:lnSpc>
                <a:spcPct val="100000"/>
              </a:lnSpc>
              <a:spcBef>
                <a:spcPts val="0"/>
              </a:spcBef>
            </a:pPr>
            <a:r>
              <a:rPr lang="en" sz="1400" dirty="0"/>
              <a:t>Personnel for a large opera could be several hundred people</a:t>
            </a:r>
          </a:p>
          <a:p>
            <a:pPr marL="914400" lvl="1" indent="-342900" rtl="0">
              <a:lnSpc>
                <a:spcPct val="100000"/>
              </a:lnSpc>
              <a:spcBef>
                <a:spcPts val="0"/>
              </a:spcBef>
              <a:buSzPct val="100000"/>
            </a:pPr>
            <a:r>
              <a:rPr lang="en" dirty="0"/>
              <a:t>Conductor, stage director, vocal coaches, rehearsal accompanists, technicians, stage hands, actors</a:t>
            </a:r>
          </a:p>
          <a:p>
            <a:pPr marL="457200" lvl="0" indent="-342900" rtl="0">
              <a:lnSpc>
                <a:spcPct val="100000"/>
              </a:lnSpc>
              <a:spcBef>
                <a:spcPts val="0"/>
              </a:spcBef>
              <a:buSzPct val="100000"/>
            </a:pPr>
            <a:r>
              <a:rPr lang="en" sz="1400" b="1" dirty="0"/>
              <a:t>Opera has been associated with high status</a:t>
            </a:r>
            <a:r>
              <a:rPr lang="en" sz="1400" dirty="0"/>
              <a:t>, but attracted popular audiences later when operas started being written about “real” people</a:t>
            </a:r>
          </a:p>
          <a:p>
            <a:pPr marL="457200" lvl="0" indent="-342900" rtl="0">
              <a:spcBef>
                <a:spcPts val="0"/>
              </a:spcBef>
            </a:pPr>
            <a:r>
              <a:rPr lang="en" sz="1400" b="1" dirty="0"/>
              <a:t>Some are comic &amp; some are serious</a:t>
            </a:r>
          </a:p>
          <a:p>
            <a:pPr marL="457200" lvl="0" indent="-342900" rtl="0">
              <a:spcBef>
                <a:spcPts val="0"/>
              </a:spcBef>
            </a:pPr>
            <a:r>
              <a:rPr lang="en" sz="1400" dirty="0"/>
              <a:t>Dance in opera is to ornament</a:t>
            </a:r>
          </a:p>
          <a:p>
            <a:pPr marL="457200" lvl="0" indent="-342900">
              <a:spcBef>
                <a:spcPts val="0"/>
              </a:spcBef>
            </a:pPr>
            <a:r>
              <a:rPr lang="en" sz="1400" b="1" dirty="0"/>
              <a:t>Orchestra pit - sunken area directly in front of the stage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Jobs to Put on an Opera</a:t>
            </a:r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42900" rtl="0">
              <a:lnSpc>
                <a:spcPct val="100000"/>
              </a:lnSpc>
              <a:spcBef>
                <a:spcPts val="0"/>
              </a:spcBef>
            </a:pPr>
            <a:r>
              <a:rPr lang="en" b="1" dirty="0"/>
              <a:t>Creation involves two people</a:t>
            </a:r>
          </a:p>
          <a:p>
            <a:pPr marL="914400" lvl="1" indent="-342900" rtl="0">
              <a:lnSpc>
                <a:spcPct val="100000"/>
              </a:lnSpc>
              <a:spcBef>
                <a:spcPts val="0"/>
              </a:spcBef>
              <a:buSzPct val="100000"/>
            </a:pPr>
            <a:r>
              <a:rPr lang="en" sz="1800" b="1" dirty="0"/>
              <a:t>Libretto (Librettist) - text of the opera</a:t>
            </a:r>
          </a:p>
          <a:p>
            <a:pPr marL="1371600" lvl="2" indent="-342900" rtl="0">
              <a:lnSpc>
                <a:spcPct val="100000"/>
              </a:lnSpc>
              <a:spcBef>
                <a:spcPts val="0"/>
              </a:spcBef>
              <a:buSzPct val="100000"/>
            </a:pPr>
            <a:r>
              <a:rPr lang="en" sz="1800" dirty="0"/>
              <a:t>Text of a 3 hour opera will be shorter than a 3 hour play, allow music time</a:t>
            </a:r>
          </a:p>
          <a:p>
            <a:pPr marL="914400" lvl="1" indent="-342900" rtl="0">
              <a:lnSpc>
                <a:spcPct val="100000"/>
              </a:lnSpc>
              <a:spcBef>
                <a:spcPts val="0"/>
              </a:spcBef>
              <a:buSzPct val="100000"/>
            </a:pPr>
            <a:r>
              <a:rPr lang="en" sz="1800" b="1" dirty="0"/>
              <a:t>Music (Composer) - music of the opera</a:t>
            </a:r>
          </a:p>
          <a:p>
            <a:pPr marL="457200" lvl="0" indent="-342900" rtl="0">
              <a:lnSpc>
                <a:spcPct val="100000"/>
              </a:lnSpc>
              <a:spcBef>
                <a:spcPts val="0"/>
              </a:spcBef>
            </a:pPr>
            <a:r>
              <a:rPr lang="en" b="1" dirty="0"/>
              <a:t>Ensemble - 3 or more singers involved</a:t>
            </a:r>
          </a:p>
          <a:p>
            <a:pPr marL="457200" lvl="0" indent="-342900" rtl="0">
              <a:lnSpc>
                <a:spcPct val="100000"/>
              </a:lnSpc>
              <a:spcBef>
                <a:spcPts val="0"/>
              </a:spcBef>
              <a:buSzPct val="100000"/>
            </a:pPr>
            <a:r>
              <a:rPr lang="en" b="1" dirty="0"/>
              <a:t>Chorus - group of people who make comments on the action &amp; generate atmosphere</a:t>
            </a:r>
          </a:p>
          <a:p>
            <a:pPr marL="457200" lvl="0" indent="-342900" rtl="0">
              <a:lnSpc>
                <a:spcPct val="100000"/>
              </a:lnSpc>
              <a:spcBef>
                <a:spcPts val="0"/>
              </a:spcBef>
            </a:pPr>
            <a:r>
              <a:rPr lang="en" dirty="0"/>
              <a:t>Prompter - gives cues &amp; reminds singers of words or pitches if they forget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Parts of an Opera</a:t>
            </a:r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304800" y="971550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42900" rtl="0">
              <a:lnSpc>
                <a:spcPct val="100000"/>
              </a:lnSpc>
              <a:spcBef>
                <a:spcPts val="0"/>
              </a:spcBef>
            </a:pPr>
            <a:r>
              <a:rPr lang="en" sz="1600" b="1" dirty="0"/>
              <a:t>Aria - song for solo voice with orchestral accompaniment</a:t>
            </a:r>
          </a:p>
          <a:p>
            <a:pPr marL="914400" lvl="1" indent="-342900" rtl="0">
              <a:lnSpc>
                <a:spcPct val="100000"/>
              </a:lnSpc>
              <a:spcBef>
                <a:spcPts val="0"/>
              </a:spcBef>
              <a:buSzPct val="100000"/>
            </a:pPr>
            <a:r>
              <a:rPr lang="en" sz="1600" dirty="0"/>
              <a:t>Usually last several minutes</a:t>
            </a:r>
          </a:p>
          <a:p>
            <a:pPr marL="914400" lvl="1" indent="-342900" rtl="0">
              <a:lnSpc>
                <a:spcPct val="100000"/>
              </a:lnSpc>
              <a:spcBef>
                <a:spcPts val="0"/>
              </a:spcBef>
              <a:buSzPct val="100000"/>
            </a:pPr>
            <a:r>
              <a:rPr lang="en" sz="1600" dirty="0"/>
              <a:t>Great performance? Standing ovation</a:t>
            </a:r>
          </a:p>
          <a:p>
            <a:pPr marL="457200" lvl="0" indent="-342900" rtl="0">
              <a:lnSpc>
                <a:spcPct val="100000"/>
              </a:lnSpc>
              <a:spcBef>
                <a:spcPts val="0"/>
              </a:spcBef>
            </a:pPr>
            <a:r>
              <a:rPr lang="en" sz="1600" b="1" dirty="0"/>
              <a:t>Recitative - vocal line that imitates rhythms &amp; pitch fluctuation of speech</a:t>
            </a:r>
          </a:p>
          <a:p>
            <a:pPr marL="914400" lvl="1" indent="-342900" rtl="0">
              <a:lnSpc>
                <a:spcPct val="100000"/>
              </a:lnSpc>
              <a:spcBef>
                <a:spcPts val="0"/>
              </a:spcBef>
              <a:buSzPct val="100000"/>
            </a:pPr>
            <a:r>
              <a:rPr lang="en" sz="1600" b="1" dirty="0"/>
              <a:t>Intros to an aria</a:t>
            </a:r>
          </a:p>
          <a:p>
            <a:pPr marL="914400" lvl="1" indent="-342900" rtl="0">
              <a:lnSpc>
                <a:spcPct val="100000"/>
              </a:lnSpc>
              <a:spcBef>
                <a:spcPts val="0"/>
              </a:spcBef>
              <a:buSzPct val="100000"/>
            </a:pPr>
            <a:r>
              <a:rPr lang="en" sz="1600" dirty="0"/>
              <a:t>One note to each syllable &amp; words are sung quickly and clearly, often on repeated notes</a:t>
            </a:r>
          </a:p>
          <a:p>
            <a:pPr marL="457200" lvl="0" indent="-342900" rtl="0">
              <a:lnSpc>
                <a:spcPct val="100000"/>
              </a:lnSpc>
              <a:spcBef>
                <a:spcPts val="0"/>
              </a:spcBef>
              <a:buSzPct val="100000"/>
            </a:pPr>
            <a:r>
              <a:rPr lang="en" sz="1600" b="1" dirty="0"/>
              <a:t>Overture </a:t>
            </a:r>
            <a:r>
              <a:rPr lang="en" sz="1600" dirty="0"/>
              <a:t>or</a:t>
            </a:r>
            <a:r>
              <a:rPr lang="en" sz="1600" b="1" dirty="0"/>
              <a:t> Prelude - Purely orchestral composition that opens an opera</a:t>
            </a:r>
          </a:p>
          <a:p>
            <a:pPr marL="914400" lvl="1" indent="-342900" rtl="0">
              <a:lnSpc>
                <a:spcPct val="100000"/>
              </a:lnSpc>
              <a:spcBef>
                <a:spcPts val="0"/>
              </a:spcBef>
              <a:buSzPct val="100000"/>
            </a:pPr>
            <a:r>
              <a:rPr lang="en" sz="1600" dirty="0"/>
              <a:t>Music heard draws on themes that will be heard later in the opera</a:t>
            </a:r>
          </a:p>
          <a:p>
            <a:pPr marL="914400" lvl="1" indent="-342900">
              <a:spcBef>
                <a:spcPts val="0"/>
              </a:spcBef>
              <a:buSzPct val="100000"/>
            </a:pPr>
            <a:r>
              <a:rPr lang="en" sz="1600" dirty="0"/>
              <a:t>Frequently appear on symphony orchestra programs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2"/>
              </a:buClr>
              <a:buSzPct val="36666"/>
              <a:buFont typeface="Arial"/>
              <a:buNone/>
            </a:pPr>
            <a:r>
              <a:rPr lang="en"/>
              <a:t>Voice Categories in Opera</a:t>
            </a:r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533400" y="1123950"/>
            <a:ext cx="31731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buClr>
                <a:schemeClr val="dk2"/>
              </a:buClr>
              <a:buSzPct val="61111"/>
              <a:buFont typeface="Arial"/>
              <a:buNone/>
            </a:pPr>
            <a:r>
              <a:rPr lang="en" sz="1600" dirty="0"/>
              <a:t>Colortura Soprano ----------------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Clr>
                <a:schemeClr val="dk2"/>
              </a:buClr>
              <a:buSzPct val="61111"/>
              <a:buFont typeface="Arial"/>
              <a:buNone/>
            </a:pPr>
            <a:r>
              <a:rPr lang="en" sz="1600" dirty="0"/>
              <a:t>Lyric soprano -----------------------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Clr>
                <a:schemeClr val="dk2"/>
              </a:buClr>
              <a:buSzPct val="61111"/>
              <a:buFont typeface="Arial"/>
              <a:buNone/>
            </a:pPr>
            <a:r>
              <a:rPr lang="en" sz="1600" dirty="0"/>
              <a:t>Dramatic soprano -----------------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Clr>
                <a:schemeClr val="dk2"/>
              </a:buClr>
              <a:buSzPct val="61111"/>
              <a:buFont typeface="Arial"/>
              <a:buNone/>
            </a:pPr>
            <a:r>
              <a:rPr lang="en" sz="1600" dirty="0"/>
              <a:t>Lyric tenor ---------------------------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Clr>
                <a:schemeClr val="dk2"/>
              </a:buClr>
              <a:buSzPct val="61111"/>
              <a:buFont typeface="Arial"/>
              <a:buNone/>
            </a:pPr>
            <a:r>
              <a:rPr lang="en" sz="1600" dirty="0"/>
              <a:t>Dramatic tenor ---------------------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Clr>
                <a:schemeClr val="dk2"/>
              </a:buClr>
              <a:buSzPct val="61111"/>
              <a:buFont typeface="Arial"/>
              <a:buNone/>
            </a:pPr>
            <a:r>
              <a:rPr lang="en" sz="1600" dirty="0"/>
              <a:t>Basso buffo -------------------------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Clr>
                <a:schemeClr val="dk2"/>
              </a:buClr>
              <a:buSzPct val="61111"/>
              <a:buFont typeface="Arial"/>
              <a:buNone/>
            </a:pPr>
            <a:r>
              <a:rPr lang="en" sz="1600" dirty="0"/>
              <a:t>Basso profondo --------------------</a:t>
            </a:r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84" name="Shape 84"/>
          <p:cNvSpPr txBox="1">
            <a:spLocks noGrp="1"/>
          </p:cNvSpPr>
          <p:nvPr>
            <p:ph type="body" idx="2"/>
          </p:nvPr>
        </p:nvSpPr>
        <p:spPr>
          <a:xfrm>
            <a:off x="3276600" y="1123950"/>
            <a:ext cx="53475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1600" dirty="0"/>
              <a:t>Very high range, rapid scales &amp; trills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1600" dirty="0"/>
              <a:t>Lighter voice, rolls calling for grace &amp; charm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1600" dirty="0"/>
              <a:t>Full &amp; powerful voice, passionate intensity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1600" dirty="0"/>
              <a:t>Light &amp; bright voice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1600" dirty="0"/>
              <a:t>Powerful voice, heroic expression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1600" dirty="0"/>
              <a:t>Comic roles, sing rapidly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1600" dirty="0"/>
              <a:t>Very low range, powerful voice, rolls of great dignity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lum">
  <a:themeElements>
    <a:clrScheme name="Plum">
      <a:dk1>
        <a:srgbClr val="611BB8"/>
      </a:dk1>
      <a:lt1>
        <a:srgbClr val="FFFFFF"/>
      </a:lt1>
      <a:dk2>
        <a:srgbClr val="000000"/>
      </a:dk2>
      <a:lt2>
        <a:srgbClr val="7F7F7F"/>
      </a:lt2>
      <a:accent1>
        <a:srgbClr val="333333"/>
      </a:accent1>
      <a:accent2>
        <a:srgbClr val="5E2B97"/>
      </a:accent2>
      <a:accent3>
        <a:srgbClr val="7E57C2"/>
      </a:accent3>
      <a:accent4>
        <a:srgbClr val="C77025"/>
      </a:accent4>
      <a:accent5>
        <a:srgbClr val="009688"/>
      </a:accent5>
      <a:accent6>
        <a:srgbClr val="FFD600"/>
      </a:accent6>
      <a:hlink>
        <a:srgbClr val="009688"/>
      </a:hlink>
      <a:folHlink>
        <a:srgbClr val="00968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343</Words>
  <Application>Microsoft Office PowerPoint</Application>
  <PresentationFormat>On-screen Show (16:9)</PresentationFormat>
  <Paragraphs>44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Raleway</vt:lpstr>
      <vt:lpstr>Source Sans Pro</vt:lpstr>
      <vt:lpstr>Plum</vt:lpstr>
      <vt:lpstr>The Elements of Opera</vt:lpstr>
      <vt:lpstr>About Opera</vt:lpstr>
      <vt:lpstr>Jobs to Put on an Opera</vt:lpstr>
      <vt:lpstr>Parts of an Opera</vt:lpstr>
      <vt:lpstr>Voice Categories in Opera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Elements of Opera</dc:title>
  <dc:creator>Mikayla Somers</dc:creator>
  <cp:lastModifiedBy>Mikayla Somers</cp:lastModifiedBy>
  <cp:revision>1</cp:revision>
  <dcterms:modified xsi:type="dcterms:W3CDTF">2017-10-27T14:12:41Z</dcterms:modified>
</cp:coreProperties>
</file>